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6" r:id="rId5"/>
    <p:sldId id="257" r:id="rId6"/>
    <p:sldId id="278" r:id="rId7"/>
    <p:sldId id="286" r:id="rId8"/>
    <p:sldId id="287" r:id="rId9"/>
    <p:sldId id="303" r:id="rId10"/>
    <p:sldId id="301" r:id="rId11"/>
    <p:sldId id="296" r:id="rId12"/>
    <p:sldId id="297" r:id="rId13"/>
    <p:sldId id="289" r:id="rId14"/>
    <p:sldId id="288" r:id="rId15"/>
    <p:sldId id="290" r:id="rId16"/>
    <p:sldId id="291" r:id="rId17"/>
    <p:sldId id="292" r:id="rId18"/>
    <p:sldId id="299" r:id="rId19"/>
    <p:sldId id="300" r:id="rId20"/>
    <p:sldId id="293" r:id="rId21"/>
    <p:sldId id="295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4" autoAdjust="0"/>
    <p:restoredTop sz="90655" autoAdjust="0"/>
  </p:normalViewPr>
  <p:slideViewPr>
    <p:cSldViewPr snapToGrid="0">
      <p:cViewPr varScale="1">
        <p:scale>
          <a:sx n="107" d="100"/>
          <a:sy n="107" d="100"/>
        </p:scale>
        <p:origin x="91" y="144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11/4/2025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gif>
</file>

<file path=ppt/media/image16.png>
</file>

<file path=ppt/media/image18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11/4/2025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12961-346E-2CFE-8CB1-915DF6DFB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D728E2-2745-2D9E-7BED-54F6A26B4C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AAAFAC-FE2A-1D7E-AB01-7BA2D63D13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F17F7-28CB-7F7B-61CF-5498C8CD9F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2732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0B91C-4142-118D-190C-6A459EC2D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F13A4C-12E0-87F8-4883-BB09EBA9F1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503DD6-C5D6-3D2B-FA30-A4EF70477E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62F72-736B-2CDA-7B44-75BE339E58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0824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7F8092-9DF2-F216-D7A5-12DE2DB68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492CA5-1DC5-9B1A-1258-169D3187C6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229419-635E-4102-9FD7-E96D837662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CFDC26-E4C0-71F6-0F52-BFD08DAB7F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668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573AF-F31A-4C23-384E-92E1D432D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90115-9439-F9F4-9473-B40BBBBB47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CB90A8-CFA0-0974-304A-E20249E1C9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FE0634-56D3-A122-9571-17CB2E2F3D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1359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27041B-C17F-01DD-4844-02C15A535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114F85-CDA9-F259-3F91-0FAB30B874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3C502A-3975-B24C-35EA-94551D264D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B4D498-0952-46DA-1F14-DB53344F3D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8404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33161-1F0F-A53D-1C60-E31BD1265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81FB2A-276C-1702-D0FD-AA7DDA7C00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196AE1-E50A-7ECA-B3D5-873CA37623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FCF6B9-DF91-438C-3763-AE3B8AD42C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3687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A107C0-2418-6EAA-DAEA-88462257B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3362D2-BAC7-EC67-6174-246A829B36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9C6364-5820-6DEC-11C9-556CF2E4A2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54E56-7393-3C35-0FD7-9E9FA87EAD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876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83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438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522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0986FD-3544-4ED8-878A-8F8AEC716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1406AC-1240-F074-3CF8-045F194381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F62DAA-92A9-DC29-B046-0F34E26C93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89F44-798D-01B1-D72A-EE0A0125CD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959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03D95-97CA-0A22-E669-8278FCEAB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8064A9-A384-FE23-9905-612C0C1AAB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BADA8A-2162-CA51-0543-0E4F2A710E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3E91B-2960-9CA7-5313-7255534FB6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970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7EB04-FAA7-76B0-8783-723E33DE4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18DC11-4102-5CDE-0B59-27189CE304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1CEB23-6691-B96C-5589-F20C7776C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6C7148-39D3-C33E-4298-109F9C8B8E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849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4E02D-2E0E-667C-9CCD-DA2FB8359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42503F-8B20-44CE-BC73-60D3C49700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0EAA12-3122-8B16-F7B3-2DD928CDD5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AC1B8-53E4-F919-EBC1-6B6670C40B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9413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40EF2-64BC-7A35-5BDE-18F9A06CB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DCEB8F-C6C1-D165-6496-10ACFF43BC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352FD7-7B2D-6829-E2AE-6A67C40204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94B02-4EA4-0652-2981-5360E7C68E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005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BC3A2C-CCD6-56D4-C8BA-43D895D8F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9B2AAE-CFB2-79A4-347A-46ED47A4BD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CEE4B2-5B34-B64B-C6B8-9E9308EEB0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97B53-8C7F-2687-AA6D-0FBE247F09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843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emf"/><Relationship Id="rId4" Type="http://schemas.openxmlformats.org/officeDocument/2006/relationships/package" Target="../embeddings/Microsoft_Excel_Worksheet.xlsx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18864" y="2221426"/>
            <a:ext cx="1981646" cy="3200400"/>
          </a:xfrm>
        </p:spPr>
        <p:txBody>
          <a:bodyPr anchor="ctr"/>
          <a:lstStyle/>
          <a:p>
            <a:pPr algn="ctr"/>
            <a:r>
              <a:rPr lang="en-US" dirty="0"/>
              <a:t>Bttrpie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9F4EEF-EE6B-9B89-622D-49AC572B0F69}"/>
              </a:ext>
            </a:extLst>
          </p:cNvPr>
          <p:cNvSpPr txBox="1"/>
          <p:nvPr/>
        </p:nvSpPr>
        <p:spPr>
          <a:xfrm>
            <a:off x="8156641" y="3632307"/>
            <a:ext cx="37060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By: Alexander, Amit, Lawrence, Leo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217265-2818-DB43-5B60-280E8EFDB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A608D-EF06-830C-B01C-5720E0CBE7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87018"/>
            <a:ext cx="4179570" cy="3377354"/>
          </a:xfrm>
        </p:spPr>
        <p:txBody>
          <a:bodyPr/>
          <a:lstStyle/>
          <a:p>
            <a:r>
              <a:rPr lang="en-US" dirty="0"/>
              <a:t>BTTR</a:t>
            </a:r>
            <a:br>
              <a:rPr lang="en-US" dirty="0"/>
            </a:br>
            <a:r>
              <a:rPr lang="en-US" dirty="0"/>
              <a:t>Procedure</a:t>
            </a:r>
          </a:p>
        </p:txBody>
      </p:sp>
    </p:spTree>
    <p:extLst>
      <p:ext uri="{BB962C8B-B14F-4D97-AF65-F5344CB8AC3E}">
        <p14:creationId xmlns:p14="http://schemas.microsoft.com/office/powerpoint/2010/main" val="655876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7542DD-43C8-686F-9D84-1D3AFC642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97702-F08B-13D0-E3F3-29C3449FE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1"/>
            <a:ext cx="7288282" cy="1137876"/>
          </a:xfrm>
        </p:spPr>
        <p:txBody>
          <a:bodyPr/>
          <a:lstStyle/>
          <a:p>
            <a:r>
              <a:rPr lang="en-US" dirty="0"/>
              <a:t>BTTR Procedure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088FBF-4596-E7AB-57B7-70EBCE48E6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7" y="1676400"/>
            <a:ext cx="8271885" cy="4493729"/>
          </a:xfrm>
        </p:spPr>
        <p:txBody>
          <a:bodyPr>
            <a:normAutofit/>
          </a:bodyPr>
          <a:lstStyle/>
          <a:p>
            <a:pPr fontAlgn="base"/>
            <a:r>
              <a:rPr lang="en-US" b="0" dirty="0"/>
              <a:t>Sorting System</a:t>
            </a:r>
            <a:r>
              <a:rPr lang="en-US" dirty="0"/>
              <a:t> </a:t>
            </a:r>
            <a:endParaRPr lang="en-US" b="0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Analyze 3d printed balls that roll into a single slanted ramp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detect and identify each ball by color.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A grabber claw will then sort the balls into ordered positions.</a:t>
            </a:r>
            <a:br>
              <a:rPr lang="en-US" b="0" dirty="0"/>
            </a:br>
            <a:br>
              <a:rPr lang="en-US" b="0" dirty="0"/>
            </a:br>
            <a:endParaRPr lang="en-US" b="0" dirty="0"/>
          </a:p>
          <a:p>
            <a:pPr fontAlgn="base"/>
            <a:r>
              <a:rPr lang="en-US" b="0" dirty="0"/>
              <a:t>Placing System 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pick up balls in the correct order and place them into the triangular rack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Move triangle past opened section of the wall, and into proper location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lift the triangle and reset the machine to become ready for play.</a:t>
            </a:r>
          </a:p>
          <a:p>
            <a:pPr lvl="1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CA96575-B508-FF8B-D2A5-40C9530E0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344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711252-5979-0394-F59E-431E1999A7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D6525-8BEA-BA75-8BA9-B8D22CE94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1"/>
            <a:ext cx="7288282" cy="1137876"/>
          </a:xfrm>
        </p:spPr>
        <p:txBody>
          <a:bodyPr/>
          <a:lstStyle/>
          <a:p>
            <a:r>
              <a:rPr lang="en-US" dirty="0"/>
              <a:t>BTTR Procedure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98E83C-40F1-10F4-B1A1-9DD9769A0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7" y="1676400"/>
            <a:ext cx="8271885" cy="4493729"/>
          </a:xfrm>
        </p:spPr>
        <p:txBody>
          <a:bodyPr>
            <a:normAutofit/>
          </a:bodyPr>
          <a:lstStyle/>
          <a:p>
            <a:pPr fontAlgn="base"/>
            <a:r>
              <a:rPr lang="en-US" b="0" dirty="0"/>
              <a:t>Sorting System</a:t>
            </a:r>
            <a:r>
              <a:rPr lang="en-US" dirty="0"/>
              <a:t> </a:t>
            </a:r>
            <a:endParaRPr lang="en-US" b="0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Shows optical sensor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Shows bumper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Shows TouchLED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Shows Motor Encoders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Shows all 4 motors</a:t>
            </a:r>
            <a:br>
              <a:rPr lang="en-US" b="0" dirty="0"/>
            </a:br>
            <a:br>
              <a:rPr lang="en-US" b="0" dirty="0"/>
            </a:br>
            <a:endParaRPr lang="en-US" b="0" dirty="0"/>
          </a:p>
          <a:p>
            <a:pPr fontAlgn="base"/>
            <a:r>
              <a:rPr lang="en-US" b="0" dirty="0"/>
              <a:t>Placing System </a:t>
            </a:r>
          </a:p>
          <a:p>
            <a:pPr lvl="1"/>
            <a:r>
              <a:rPr lang="en-US" dirty="0"/>
              <a:t>Shows everything again, and therefore an optional part of the project and will only be built if time allows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263819D-8A38-DDC8-6A42-227306D52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600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2FD7F0-436B-B73C-72C5-3DA4BC691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22957-E011-7C8B-1FC8-169DA7DCF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87018"/>
            <a:ext cx="4179570" cy="3377354"/>
          </a:xfrm>
        </p:spPr>
        <p:txBody>
          <a:bodyPr/>
          <a:lstStyle/>
          <a:p>
            <a:r>
              <a:rPr lang="en-US" dirty="0"/>
              <a:t>TESTING</a:t>
            </a:r>
            <a:br>
              <a:rPr lang="en-US" dirty="0"/>
            </a:br>
            <a:r>
              <a:rPr lang="en-US" dirty="0"/>
              <a:t>Procedure</a:t>
            </a:r>
          </a:p>
        </p:txBody>
      </p:sp>
    </p:spTree>
    <p:extLst>
      <p:ext uri="{BB962C8B-B14F-4D97-AF65-F5344CB8AC3E}">
        <p14:creationId xmlns:p14="http://schemas.microsoft.com/office/powerpoint/2010/main" val="291771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9B433C-1888-0298-E687-E4AE44E33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E65FB-0D32-5EDE-F21B-7F310BB7A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1"/>
            <a:ext cx="7288282" cy="597548"/>
          </a:xfrm>
        </p:spPr>
        <p:txBody>
          <a:bodyPr/>
          <a:lstStyle/>
          <a:p>
            <a:r>
              <a:rPr lang="en-US" dirty="0"/>
              <a:t>TESTING Procedure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B29F9B-38C6-C0C9-01EA-E6DA304DEF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7" y="969818"/>
            <a:ext cx="8271885" cy="5701146"/>
          </a:xfrm>
        </p:spPr>
        <p:txBody>
          <a:bodyPr>
            <a:norm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Step 1</a:t>
            </a:r>
          </a:p>
          <a:p>
            <a:pPr marL="569214" lvl="1" fontAlgn="base"/>
            <a:r>
              <a:rPr lang="en-US" dirty="0"/>
              <a:t>Play pool </a:t>
            </a:r>
          </a:p>
          <a:p>
            <a:pPr marL="852678" lvl="2" fontAlgn="base"/>
            <a:r>
              <a:rPr lang="en-US" dirty="0"/>
              <a:t>Is the game of pool playable or are the physical systems and the robotics interfering significantly with play?</a:t>
            </a:r>
          </a:p>
          <a:p>
            <a:pPr marL="852678" lvl="2" fontAlgn="base"/>
            <a:r>
              <a:rPr lang="en-US" dirty="0"/>
              <a:t>Are the balls collected (unsorted) in the chute?</a:t>
            </a:r>
          </a:p>
          <a:p>
            <a:pPr marL="852678" lvl="2" fontAlgn="base"/>
            <a:r>
              <a:rPr lang="en-US" dirty="0"/>
              <a:t>Are the balls escaping the chute?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Step 2</a:t>
            </a:r>
          </a:p>
          <a:p>
            <a:pPr marL="569214" lvl="1" fontAlgn="base"/>
            <a:r>
              <a:rPr lang="en-US" dirty="0"/>
              <a:t>Turn on the robot</a:t>
            </a:r>
          </a:p>
          <a:p>
            <a:pPr marL="852678" lvl="2" fontAlgn="base"/>
            <a:r>
              <a:rPr lang="en-US" dirty="0"/>
              <a:t>Does the code compile?</a:t>
            </a:r>
          </a:p>
          <a:p>
            <a:pPr marL="852678" lvl="2" fontAlgn="base"/>
            <a:r>
              <a:rPr lang="en-US" dirty="0"/>
              <a:t>Does the robot move?</a:t>
            </a:r>
          </a:p>
          <a:p>
            <a:pPr marL="852678" lvl="2" fontAlgn="base"/>
            <a:r>
              <a:rPr lang="en-US" dirty="0"/>
              <a:t>Does the robot calibrate its XYZ position correctly? </a:t>
            </a:r>
          </a:p>
          <a:p>
            <a:pPr marL="852678" lvl="2" fontAlgn="base"/>
            <a:r>
              <a:rPr lang="en-US" dirty="0"/>
              <a:t>Does the gantry move accurately?</a:t>
            </a:r>
          </a:p>
          <a:p>
            <a:pPr marL="852678" lvl="2" fontAlgn="base"/>
            <a:r>
              <a:rPr lang="en-US" dirty="0"/>
              <a:t>Does it remain stable?</a:t>
            </a:r>
          </a:p>
          <a:p>
            <a:pPr marL="852678" lvl="2" fontAlgn="base"/>
            <a:r>
              <a:rPr lang="en-US" dirty="0"/>
              <a:t>Do the cables reach as they should?	</a:t>
            </a:r>
          </a:p>
          <a:p>
            <a:pPr lvl="3" indent="0" fontAlgn="base">
              <a:buNone/>
            </a:pPr>
            <a:endParaRPr lang="en-US" dirty="0"/>
          </a:p>
          <a:p>
            <a:pPr marL="852678" lvl="2" fontAlgn="base"/>
            <a:endParaRPr lang="en-US" dirty="0"/>
          </a:p>
          <a:p>
            <a:pPr marL="852678" lvl="2" fontAlgn="base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EAA1FED-1583-E148-72A2-24DE7E4F0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478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727C32-7794-5B51-FBA4-C01BEF20E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AE84F-7173-3E82-D728-A0577162D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1"/>
            <a:ext cx="7288282" cy="597548"/>
          </a:xfrm>
        </p:spPr>
        <p:txBody>
          <a:bodyPr/>
          <a:lstStyle/>
          <a:p>
            <a:r>
              <a:rPr lang="en-US" dirty="0"/>
              <a:t>TESTING Procedure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CDC86-B99D-A06C-1D3A-D466F89633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7" y="969818"/>
            <a:ext cx="8271885" cy="5701146"/>
          </a:xfrm>
        </p:spPr>
        <p:txBody>
          <a:bodyPr>
            <a:normAutofit fontScale="92500" lnSpcReduction="20000"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Step 3</a:t>
            </a:r>
          </a:p>
          <a:p>
            <a:pPr marL="569214" lvl="1" fontAlgn="base"/>
            <a:r>
              <a:rPr lang="en-US" dirty="0"/>
              <a:t>Testing BTTR procedure (</a:t>
            </a:r>
            <a:r>
              <a:rPr lang="en-US" dirty="0">
                <a:solidFill>
                  <a:schemeClr val="accent5"/>
                </a:solidFill>
              </a:rPr>
              <a:t>Stage 1</a:t>
            </a:r>
            <a:r>
              <a:rPr lang="en-US" dirty="0"/>
              <a:t>, </a:t>
            </a:r>
            <a:r>
              <a:rPr lang="en-US" dirty="0">
                <a:solidFill>
                  <a:schemeClr val="accent6"/>
                </a:solidFill>
              </a:rPr>
              <a:t>Stage 2</a:t>
            </a:r>
            <a:r>
              <a:rPr lang="en-US" dirty="0"/>
              <a:t>)</a:t>
            </a:r>
          </a:p>
          <a:p>
            <a:pPr marL="852678" lvl="2" fontAlgn="base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Does the claw grab and hold the balls consistently?</a:t>
            </a:r>
          </a:p>
          <a:p>
            <a:pPr marL="852678" lvl="2" fontAlgn="base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Does the claw detect the balls correctly? </a:t>
            </a:r>
          </a:p>
          <a:p>
            <a:pPr marL="852678" lvl="2" fontAlgn="base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Does the claw drop the balls correctly?</a:t>
            </a:r>
          </a:p>
          <a:p>
            <a:pPr marL="852678" lvl="2" fontAlgn="base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Does the robot detect the order of the balls correctly?</a:t>
            </a:r>
          </a:p>
          <a:p>
            <a:pPr marL="852678" lvl="2" fontAlgn="base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Does the claw pick up the the balls in the correct order?</a:t>
            </a:r>
          </a:p>
          <a:p>
            <a:pPr marL="852678" lvl="2" fontAlgn="base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Does the claw place balls in the triangle correctly?</a:t>
            </a:r>
          </a:p>
          <a:p>
            <a:pPr marL="852678" lvl="2" fontAlgn="base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Does the claw open the wall correctly?</a:t>
            </a:r>
          </a:p>
          <a:p>
            <a:pPr marL="852678" lvl="2" fontAlgn="base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Does the claw move the triangle correctly?</a:t>
            </a:r>
          </a:p>
          <a:p>
            <a:pPr marL="852678" lvl="2" fontAlgn="base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Does the claw reset the triangle correctly?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Step 4</a:t>
            </a:r>
          </a:p>
          <a:p>
            <a:pPr marL="569214" lvl="1" fontAlgn="base"/>
            <a:r>
              <a:rPr lang="en-US" dirty="0"/>
              <a:t>Turn off Robot 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852678" lvl="2" fontAlgn="base"/>
            <a:r>
              <a:rPr lang="en-US" dirty="0"/>
              <a:t>Does the robot position reset correctly (to aid with next bootups calibration)?</a:t>
            </a:r>
          </a:p>
          <a:p>
            <a:pPr marL="852678" lvl="2" fontAlgn="base"/>
            <a:r>
              <a:rPr lang="en-US" dirty="0"/>
              <a:t>Is the final position out of the way?</a:t>
            </a:r>
          </a:p>
          <a:p>
            <a:pPr marL="852678" lvl="2" fontAlgn="base"/>
            <a:r>
              <a:rPr lang="en-US" dirty="0"/>
              <a:t>Is the game sufficiently reset to project stage (based on project stage)?</a:t>
            </a:r>
          </a:p>
          <a:p>
            <a:pPr marL="852678" lvl="2" fontAlgn="base"/>
            <a:endParaRPr lang="en-US" dirty="0"/>
          </a:p>
          <a:p>
            <a:pPr marL="852678" lvl="2" fontAlgn="base"/>
            <a:endParaRPr lang="en-US" dirty="0"/>
          </a:p>
          <a:p>
            <a:pPr marL="852678" lvl="2" fontAlgn="base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A45BCF8E-C189-D435-F9FA-58D33494D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0802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84642C-1926-C8D7-CF4A-E2CF9A9A8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13FFA-1DCF-B354-8ACB-11CFFF982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1"/>
            <a:ext cx="7288282" cy="597548"/>
          </a:xfrm>
        </p:spPr>
        <p:txBody>
          <a:bodyPr/>
          <a:lstStyle/>
          <a:p>
            <a:r>
              <a:rPr lang="en-US" dirty="0"/>
              <a:t>TESTING Procedure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1D6E98-6180-6C83-9B1D-54413CA4D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7" y="969818"/>
            <a:ext cx="8271885" cy="5701146"/>
          </a:xfrm>
        </p:spPr>
        <p:txBody>
          <a:bodyPr>
            <a:normAutofit fontScale="92500" lnSpcReduction="20000"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Step 3</a:t>
            </a:r>
          </a:p>
          <a:p>
            <a:pPr marL="569214" lvl="1" fontAlgn="base"/>
            <a:r>
              <a:rPr lang="en-US" dirty="0"/>
              <a:t>Testing BTTR procedure (</a:t>
            </a:r>
            <a:r>
              <a:rPr lang="en-US" dirty="0">
                <a:solidFill>
                  <a:schemeClr val="accent5"/>
                </a:solidFill>
              </a:rPr>
              <a:t>Stage 1</a:t>
            </a:r>
            <a:r>
              <a:rPr lang="en-US" dirty="0"/>
              <a:t>, </a:t>
            </a:r>
            <a:r>
              <a:rPr lang="en-US" dirty="0">
                <a:solidFill>
                  <a:schemeClr val="accent6"/>
                </a:solidFill>
              </a:rPr>
              <a:t>Stage 2</a:t>
            </a:r>
            <a:r>
              <a:rPr lang="en-US" dirty="0"/>
              <a:t>)</a:t>
            </a:r>
          </a:p>
          <a:p>
            <a:pPr marL="852678" lvl="2" fontAlgn="base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Does the claw grab and hold the balls consistently?</a:t>
            </a:r>
          </a:p>
          <a:p>
            <a:pPr marL="852678" lvl="2" fontAlgn="base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Does the claw detect the balls correctly? </a:t>
            </a:r>
          </a:p>
          <a:p>
            <a:pPr marL="852678" lvl="2" fontAlgn="base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Does the claw drop the balls correctly?</a:t>
            </a:r>
          </a:p>
          <a:p>
            <a:pPr marL="852678" lvl="2" fontAlgn="base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Does the robot detect the order of the balls correctly?</a:t>
            </a:r>
          </a:p>
          <a:p>
            <a:pPr marL="852678" lvl="2" fontAlgn="base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Does the claw pick up the the balls in the correct order?</a:t>
            </a:r>
          </a:p>
          <a:p>
            <a:pPr marL="852678" lvl="2" fontAlgn="base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Does the claw place balls in the triangle correctly?</a:t>
            </a:r>
          </a:p>
          <a:p>
            <a:pPr marL="852678" lvl="2" fontAlgn="base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Does the claw open the wall correctly?</a:t>
            </a:r>
          </a:p>
          <a:p>
            <a:pPr marL="852678" lvl="2" fontAlgn="base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Does the claw move the triangle correctly?</a:t>
            </a:r>
          </a:p>
          <a:p>
            <a:pPr marL="852678" lvl="2" fontAlgn="base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Does the claw reset the triangle correctly?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dirty="0"/>
              <a:t>Step 4</a:t>
            </a:r>
          </a:p>
          <a:p>
            <a:pPr marL="569214" lvl="1" fontAlgn="base"/>
            <a:r>
              <a:rPr lang="en-US" dirty="0"/>
              <a:t>Turn off Robot 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852678" lvl="2" fontAlgn="base"/>
            <a:r>
              <a:rPr lang="en-US" dirty="0"/>
              <a:t>Does the robot position reset correctly (to aid with next bootups calibration)?</a:t>
            </a:r>
          </a:p>
          <a:p>
            <a:pPr marL="852678" lvl="2" fontAlgn="base"/>
            <a:r>
              <a:rPr lang="en-US" dirty="0"/>
              <a:t>Is the final position out of the way?</a:t>
            </a:r>
          </a:p>
          <a:p>
            <a:pPr marL="852678" lvl="2" fontAlgn="base"/>
            <a:r>
              <a:rPr lang="en-US" dirty="0"/>
              <a:t>Is the game sufficiently reset to project stage (based on project stage)?</a:t>
            </a:r>
          </a:p>
          <a:p>
            <a:pPr marL="852678" lvl="2" fontAlgn="base"/>
            <a:endParaRPr lang="en-US" dirty="0"/>
          </a:p>
          <a:p>
            <a:pPr marL="852678" lvl="2" fontAlgn="base"/>
            <a:endParaRPr lang="en-US" dirty="0"/>
          </a:p>
          <a:p>
            <a:pPr marL="852678" lvl="2" fontAlgn="base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2507AF-6483-280B-D8FF-04FF78C41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805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458622-8270-553C-23DA-D093E3007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128F4-2E4E-2173-8BE6-F42F73AFD0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87018"/>
            <a:ext cx="4179570" cy="3377354"/>
          </a:xfrm>
        </p:spPr>
        <p:txBody>
          <a:bodyPr/>
          <a:lstStyle/>
          <a:p>
            <a:r>
              <a:rPr lang="en-US" dirty="0"/>
              <a:t>Schedule</a:t>
            </a:r>
          </a:p>
        </p:txBody>
      </p:sp>
    </p:spTree>
    <p:extLst>
      <p:ext uri="{BB962C8B-B14F-4D97-AF65-F5344CB8AC3E}">
        <p14:creationId xmlns:p14="http://schemas.microsoft.com/office/powerpoint/2010/main" val="1957415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BC4F5A-B930-303E-C55A-E8CE46967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97BA1D5-3516-13CC-6851-E81FCECE9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626340" cy="907135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D45855-F805-E168-BB3B-C7DE65269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marL="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50329A8-29F0-0959-0247-7A5E07A4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18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FB86232-D95B-C921-B29D-0573B5F326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4988879"/>
              </p:ext>
            </p:extLst>
          </p:nvPr>
        </p:nvGraphicFramePr>
        <p:xfrm>
          <a:off x="5481638" y="3241675"/>
          <a:ext cx="1227137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1227066" imgH="373327" progId="Excel.Sheet.12">
                  <p:embed/>
                </p:oleObj>
              </mc:Choice>
              <mc:Fallback>
                <p:oleObj name="Worksheet" r:id="rId4" imgW="1227066" imgH="37332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81638" y="3241675"/>
                        <a:ext cx="1227137" cy="373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04C2689D-C6F9-2DDC-7052-208B2C379A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5728" y="0"/>
            <a:ext cx="8599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9912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2202476"/>
            <a:ext cx="4179570" cy="152473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BTTR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499" y="2674013"/>
            <a:ext cx="3252355" cy="3269589"/>
          </a:xfrm>
        </p:spPr>
        <p:txBody>
          <a:bodyPr>
            <a:normAutofit/>
          </a:bodyPr>
          <a:lstStyle/>
          <a:p>
            <a:r>
              <a:rPr lang="en-US" dirty="0"/>
              <a:t>Design &amp; Criteria</a:t>
            </a:r>
          </a:p>
          <a:p>
            <a:r>
              <a:rPr lang="en-US" dirty="0"/>
              <a:t>BTTR Procedure</a:t>
            </a:r>
          </a:p>
          <a:p>
            <a:r>
              <a:rPr lang="en-US" dirty="0"/>
              <a:t>Testing Procedure</a:t>
            </a:r>
          </a:p>
          <a:p>
            <a:r>
              <a:rPr lang="en-US" dirty="0"/>
              <a:t>Schedule</a:t>
            </a:r>
          </a:p>
          <a:p>
            <a:r>
              <a:rPr lang="en-US" dirty="0"/>
              <a:t>Feedback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BD1-DB29-D44F-FD5A-3071BB37E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87018"/>
            <a:ext cx="4179570" cy="3377354"/>
          </a:xfrm>
        </p:spPr>
        <p:txBody>
          <a:bodyPr/>
          <a:lstStyle/>
          <a:p>
            <a:r>
              <a:rPr lang="en-US" dirty="0"/>
              <a:t>Design &amp; Criteria</a:t>
            </a:r>
          </a:p>
        </p:txBody>
      </p:sp>
    </p:spTree>
    <p:extLst>
      <p:ext uri="{BB962C8B-B14F-4D97-AF65-F5344CB8AC3E}">
        <p14:creationId xmlns:p14="http://schemas.microsoft.com/office/powerpoint/2010/main" val="608796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74DDF2-7F7E-460F-DC84-136B6F87F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B50DD-E898-DF26-B75A-F46C62AEF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Design &amp; Criteria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982ED-FD69-AC10-C07F-8BC3C9D8F1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1 motor for claw </a:t>
            </a:r>
          </a:p>
          <a:p>
            <a:pPr lvl="1"/>
            <a:r>
              <a:rPr lang="en-US" dirty="0"/>
              <a:t>3 motor for gantry movement </a:t>
            </a:r>
          </a:p>
          <a:p>
            <a:pPr lvl="2"/>
            <a:r>
              <a:rPr lang="en-US" dirty="0"/>
              <a:t>X axis</a:t>
            </a:r>
          </a:p>
          <a:p>
            <a:pPr lvl="2"/>
            <a:r>
              <a:rPr lang="en-US" dirty="0"/>
              <a:t>Y axis</a:t>
            </a:r>
          </a:p>
          <a:p>
            <a:pPr lvl="2"/>
            <a:r>
              <a:rPr lang="en-US" dirty="0"/>
              <a:t>Z axis</a:t>
            </a:r>
          </a:p>
          <a:p>
            <a:pPr lvl="1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C972172-D43A-D988-6142-46A12F1B2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37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9DA706-1773-38ED-DAFA-0B157A5AF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C34C1-6896-1F05-7691-0BDC9ADCD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Design &amp; Criteria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DD3B0-750C-6359-9286-87C4BCDB9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Optical sensor for detecting different balls </a:t>
            </a:r>
          </a:p>
          <a:p>
            <a:pPr lvl="1"/>
            <a:r>
              <a:rPr lang="en-US" dirty="0"/>
              <a:t>Bumper sensor for precise z axis motion </a:t>
            </a:r>
          </a:p>
          <a:p>
            <a:pPr lvl="1"/>
            <a:r>
              <a:rPr lang="en-US" dirty="0"/>
              <a:t>TouchLED sensor to initiate the reset procedure</a:t>
            </a:r>
          </a:p>
          <a:p>
            <a:pPr lvl="1"/>
            <a:r>
              <a:rPr lang="en-US" dirty="0"/>
              <a:t>Controller for testing and manual control </a:t>
            </a:r>
          </a:p>
          <a:p>
            <a:pPr lvl="1"/>
            <a:r>
              <a:rPr lang="en-US" dirty="0"/>
              <a:t>Motor encoder for position tracking</a:t>
            </a:r>
          </a:p>
          <a:p>
            <a:pPr lvl="1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7F6CFEE3-5C42-A56D-2682-5CA7AD84C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143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7C78C3-1849-CC17-4B19-1C7E49691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B21C5-DD3F-18FB-0665-A4BA5D5C1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Big problem (pls help)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E1A75-F683-1D27-8E35-815F7F333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The vex motor encoders are quite inaccurate (in our experience)</a:t>
            </a:r>
          </a:p>
          <a:p>
            <a:pPr lvl="1"/>
            <a:r>
              <a:rPr lang="en-US" dirty="0"/>
              <a:t>Might cause severe issues with the project, as the coordinates of the gantry can only be reliably tracked via motor encoders</a:t>
            </a:r>
          </a:p>
          <a:p>
            <a:pPr lvl="1"/>
            <a:r>
              <a:rPr lang="en-US" dirty="0"/>
              <a:t>How do we track the motion of the gantry?</a:t>
            </a:r>
          </a:p>
          <a:p>
            <a:pPr marL="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694A486A-312C-7DFC-F2EA-127872F96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370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AB69A7-B155-5D99-6C3D-8E7BF4CDF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F6ED9-4D50-50E2-AB44-227901E20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Design &amp; Criteria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18EBF-27E4-E5C2-B3F6-979E717A2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Optical sensor for detecting different balls </a:t>
            </a:r>
          </a:p>
          <a:p>
            <a:pPr lvl="1"/>
            <a:r>
              <a:rPr lang="en-US" dirty="0"/>
              <a:t>Bumper sensor for precise z axis motion </a:t>
            </a:r>
          </a:p>
          <a:p>
            <a:pPr lvl="1"/>
            <a:r>
              <a:rPr lang="en-US" dirty="0"/>
              <a:t>TouchLED sensor to initiate the reset procedure</a:t>
            </a:r>
          </a:p>
          <a:p>
            <a:pPr lvl="1"/>
            <a:r>
              <a:rPr lang="en-US" dirty="0"/>
              <a:t>Controller for testing and manual control </a:t>
            </a:r>
          </a:p>
          <a:p>
            <a:pPr lvl="1"/>
            <a:r>
              <a:rPr lang="en-US" dirty="0"/>
              <a:t>Motor encoder for position tracking</a:t>
            </a:r>
          </a:p>
          <a:p>
            <a:pPr lvl="1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A8633D0-96B0-D3DE-5C86-24692639B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34E52C-FCAB-F773-9772-02B6B2251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67666" cy="703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562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0DE511-1D27-E914-228A-78D862A9F0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C7285-83A2-77CD-0474-7B907FC5F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820148-7C5C-90F1-8F63-C56F781DB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89587"/>
            <a:ext cx="12192000" cy="823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547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E6D8A-08AF-BF07-9022-FBD205BF9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B8B5C-EFEF-323C-F5CA-63E9C4059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Content Placeholder 8" descr="A machine with a blue sign&#10;&#10;AI-generated content may be incorrect.">
            <a:extLst>
              <a:ext uri="{FF2B5EF4-FFF2-40B4-BE49-F238E27FC236}">
                <a16:creationId xmlns:a16="http://schemas.microsoft.com/office/drawing/2014/main" id="{7264D588-F09D-7FA4-E1DD-953C215AF1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-671623" y="-144780"/>
            <a:ext cx="13535246" cy="7412814"/>
          </a:xfrm>
        </p:spPr>
      </p:pic>
    </p:spTree>
    <p:extLst>
      <p:ext uri="{BB962C8B-B14F-4D97-AF65-F5344CB8AC3E}">
        <p14:creationId xmlns:p14="http://schemas.microsoft.com/office/powerpoint/2010/main" val="301723613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{F6963620-BDBC-4D98-8FC7-C9DB4287D55D}TF7521aafa-c748-4c40-a498-ba511be234dc5b1b6097_win32-5039330bb2f3</Template>
  <TotalTime>126</TotalTime>
  <Words>693</Words>
  <Application>Microsoft Office PowerPoint</Application>
  <PresentationFormat>Widescreen</PresentationFormat>
  <Paragraphs>135</Paragraphs>
  <Slides>19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Tenorite</vt:lpstr>
      <vt:lpstr>Custom</vt:lpstr>
      <vt:lpstr>Worksheet</vt:lpstr>
      <vt:lpstr>Bttrpie   </vt:lpstr>
      <vt:lpstr>BTTR Agenda</vt:lpstr>
      <vt:lpstr>Design &amp; Criteria</vt:lpstr>
      <vt:lpstr>Design &amp; Criteria</vt:lpstr>
      <vt:lpstr>Design &amp; Criteria</vt:lpstr>
      <vt:lpstr>Big problem (pls help)</vt:lpstr>
      <vt:lpstr>Design &amp; Criteria</vt:lpstr>
      <vt:lpstr>PowerPoint Presentation</vt:lpstr>
      <vt:lpstr>PowerPoint Presentation</vt:lpstr>
      <vt:lpstr>BTTR Procedure</vt:lpstr>
      <vt:lpstr>BTTR Procedure</vt:lpstr>
      <vt:lpstr>BTTR Procedure</vt:lpstr>
      <vt:lpstr>TESTING Procedure</vt:lpstr>
      <vt:lpstr>TESTING Procedure</vt:lpstr>
      <vt:lpstr>TESTING Procedure</vt:lpstr>
      <vt:lpstr>TESTING Procedure</vt:lpstr>
      <vt:lpstr>Schedule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Amit Weis</dc:creator>
  <cp:lastModifiedBy>Alex Loker</cp:lastModifiedBy>
  <cp:revision>7</cp:revision>
  <dcterms:created xsi:type="dcterms:W3CDTF">2025-10-27T22:35:14Z</dcterms:created>
  <dcterms:modified xsi:type="dcterms:W3CDTF">2025-11-04T16:51:34Z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